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14"/>
  </p:notesMasterIdLst>
  <p:handoutMasterIdLst>
    <p:handoutMasterId r:id="rId15"/>
  </p:handoutMasterIdLst>
  <p:sldIdLst>
    <p:sldId id="263" r:id="rId3"/>
    <p:sldId id="264" r:id="rId4"/>
    <p:sldId id="265" r:id="rId5"/>
    <p:sldId id="266" r:id="rId6"/>
    <p:sldId id="267" r:id="rId7"/>
    <p:sldId id="268" r:id="rId8"/>
    <p:sldId id="269" r:id="rId9"/>
    <p:sldId id="277" r:id="rId10"/>
    <p:sldId id="271" r:id="rId11"/>
    <p:sldId id="278" r:id="rId12"/>
    <p:sldId id="276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45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Darunavir</a:t>
            </a:r>
            <a:r>
              <a:rPr lang="en-US" b="1" dirty="0"/>
              <a:t>/r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C5-4AAD-BF52-22127DD84914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C5-4AAD-BF52-22127DD84914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C5-4AAD-BF52-22127DD849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C5-4AAD-BF52-22127DD84914}"/>
              </c:ext>
            </c:extLst>
          </c:dPt>
          <c:cat>
            <c:strRef>
              <c:f>Sheet1!$A$2:$A$5</c:f>
              <c:strCache>
                <c:ptCount val="3"/>
                <c:pt idx="0">
                  <c:v>Green</c:v>
                </c:pt>
                <c:pt idx="1">
                  <c:v>Amber</c:v>
                </c:pt>
                <c:pt idx="2">
                  <c:v>Red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308</c:v>
                </c:pt>
                <c:pt idx="1">
                  <c:v>317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C5-4AAD-BF52-22127DD84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Darunavir</a:t>
            </a:r>
            <a:r>
              <a:rPr lang="en-US" b="1" dirty="0"/>
              <a:t>/</a:t>
            </a:r>
            <a:r>
              <a:rPr lang="en-US" b="1" dirty="0" err="1"/>
              <a:t>cobi</a:t>
            </a:r>
            <a:endParaRPr lang="en-US" b="1" dirty="0"/>
          </a:p>
        </c:rich>
      </c:tx>
      <c:layout>
        <c:manualLayout>
          <c:xMode val="edge"/>
          <c:yMode val="edge"/>
          <c:x val="7.905047587305114E-2"/>
          <c:y val="4.9882224085090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F1-4D80-B38C-3AEE1D4E1C45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F1-4D80-B38C-3AEE1D4E1C45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F1-4D80-B38C-3AEE1D4E1C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F1-4D80-B38C-3AEE1D4E1C45}"/>
              </c:ext>
            </c:extLst>
          </c:dPt>
          <c:cat>
            <c:strRef>
              <c:f>Sheet1!$A$2:$A$5</c:f>
              <c:strCache>
                <c:ptCount val="3"/>
                <c:pt idx="0">
                  <c:v>Green</c:v>
                </c:pt>
                <c:pt idx="1">
                  <c:v>Amber</c:v>
                </c:pt>
                <c:pt idx="2">
                  <c:v>Red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351</c:v>
                </c:pt>
                <c:pt idx="1">
                  <c:v>272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F1-4D80-B38C-3AEE1D4E1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Efavirenz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53-4812-8F78-09C087813DB6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53-4812-8F78-09C087813DB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53-4812-8F78-09C087813D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53-4812-8F78-09C087813DB6}"/>
              </c:ext>
            </c:extLst>
          </c:dPt>
          <c:cat>
            <c:strRef>
              <c:f>Sheet1!$A$2:$A$5</c:f>
              <c:strCache>
                <c:ptCount val="3"/>
                <c:pt idx="0">
                  <c:v>Green</c:v>
                </c:pt>
                <c:pt idx="1">
                  <c:v>Amber </c:v>
                </c:pt>
                <c:pt idx="2">
                  <c:v>Red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360</c:v>
                </c:pt>
                <c:pt idx="1">
                  <c:v>270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53-4812-8F78-09C087813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EVG/</a:t>
            </a:r>
            <a:r>
              <a:rPr lang="en-US" b="1" dirty="0" err="1"/>
              <a:t>cobi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C6-4703-AC6C-2CD8EA44E1C3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6-4703-AC6C-2CD8EA44E1C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C6-4703-AC6C-2CD8EA44E1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C6-4703-AC6C-2CD8EA44E1C3}"/>
              </c:ext>
            </c:extLst>
          </c:dPt>
          <c:cat>
            <c:strRef>
              <c:f>Sheet1!$A$2:$A$5</c:f>
              <c:strCache>
                <c:ptCount val="3"/>
                <c:pt idx="0">
                  <c:v>Green</c:v>
                </c:pt>
                <c:pt idx="1">
                  <c:v>Amber</c:v>
                </c:pt>
                <c:pt idx="2">
                  <c:v>Red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354</c:v>
                </c:pt>
                <c:pt idx="1">
                  <c:v>268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C6-4703-AC6C-2CD8EA44E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Raltegravir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E7-44EC-918E-12CE9B40CE17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E7-44EC-918E-12CE9B40CE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E7-44EC-918E-12CE9B40CE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E7-44EC-918E-12CE9B40CE17}"/>
              </c:ext>
            </c:extLst>
          </c:dPt>
          <c:cat>
            <c:strRef>
              <c:f>Sheet1!$A$2:$A$5</c:f>
              <c:strCache>
                <c:ptCount val="2"/>
                <c:pt idx="0">
                  <c:v>Green</c:v>
                </c:pt>
                <c:pt idx="1">
                  <c:v>Amber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632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E7-44EC-918E-12CE9B40C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Dolutegravir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69-4E0C-AD16-0C40AA205865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69-4E0C-AD16-0C40AA205865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69-4E0C-AD16-0C40AA2058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69-4E0C-AD16-0C40AA205865}"/>
              </c:ext>
            </c:extLst>
          </c:dPt>
          <c:cat>
            <c:strRef>
              <c:f>Sheet1!$A$2:$A$5</c:f>
              <c:strCache>
                <c:ptCount val="3"/>
                <c:pt idx="0">
                  <c:v>Green</c:v>
                </c:pt>
                <c:pt idx="1">
                  <c:v>Amber</c:v>
                </c:pt>
                <c:pt idx="2">
                  <c:v>Red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621</c:v>
                </c:pt>
                <c:pt idx="1">
                  <c:v>40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69-4E0C-AD16-0C40AA205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5902F-737B-455B-93E1-0D7588263D01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4268D-5C3F-47C7-914E-E2AECB508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74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268D-5C3F-47C7-914E-E2AECB5081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830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1030B1-9D46-446F-87FC-E2FA8072D6B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10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1030B1-9D46-446F-87FC-E2FA8072D6B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09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9800" y="750888"/>
            <a:ext cx="5010150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altLang="de-DE" dirty="0"/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B30815E4-9BF7-44D2-B586-EA706C7D908C}" type="slidenum">
              <a:rPr lang="de-CH" altLang="de-DE" smtClean="0">
                <a:solidFill>
                  <a:prstClr val="black"/>
                </a:solidFill>
              </a:rPr>
              <a:pPr eaLnBrk="1" hangingPunct="1">
                <a:defRPr/>
              </a:pPr>
              <a:t>5</a:t>
            </a:fld>
            <a:endParaRPr lang="de-CH" alt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28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5963" y="822325"/>
            <a:ext cx="5489575" cy="4117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altLang="de-DE" dirty="0"/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826" indent="-3095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195" indent="-24764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472" indent="-24764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749" indent="-24764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028" indent="-247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305" indent="-247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4583" indent="-247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9860" indent="-247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fld id="{B30815E4-9BF7-44D2-B586-EA706C7D908C}" type="slidenum">
              <a:rPr lang="de-CH" altLang="de-DE" smtClean="0">
                <a:solidFill>
                  <a:prstClr val="black"/>
                </a:solidFill>
              </a:rPr>
              <a:pPr eaLnBrk="1" hangingPunct="1">
                <a:defRPr/>
              </a:pPr>
              <a:t>6</a:t>
            </a:fld>
            <a:endParaRPr lang="de-CH" alt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09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1030B1-9D46-446F-87FC-E2FA8072D6B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069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030B1-9D46-446F-87FC-E2FA8072D6B5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37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268D-5C3F-47C7-914E-E2AECB50817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828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268D-5C3F-47C7-914E-E2AECB50817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18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656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9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7" indent="0">
              <a:buNone/>
              <a:defRPr sz="1350"/>
            </a:lvl2pPr>
            <a:lvl3pPr marL="685793" indent="0">
              <a:buNone/>
              <a:defRPr sz="1200"/>
            </a:lvl3pPr>
            <a:lvl4pPr marL="1028690" indent="0">
              <a:buNone/>
              <a:defRPr sz="1050"/>
            </a:lvl4pPr>
            <a:lvl5pPr marL="1371587" indent="0">
              <a:buNone/>
              <a:defRPr sz="1050"/>
            </a:lvl5pPr>
            <a:lvl6pPr marL="1714484" indent="0">
              <a:buNone/>
              <a:defRPr sz="1050"/>
            </a:lvl6pPr>
            <a:lvl7pPr marL="2057380" indent="0">
              <a:buNone/>
              <a:defRPr sz="1050"/>
            </a:lvl7pPr>
            <a:lvl8pPr marL="2400276" indent="0">
              <a:buNone/>
              <a:defRPr sz="1050"/>
            </a:lvl8pPr>
            <a:lvl9pPr marL="274317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145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3"/>
            <a:ext cx="3810000" cy="42179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71603"/>
            <a:ext cx="3810000" cy="42179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814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7" indent="0">
              <a:buNone/>
              <a:defRPr sz="1500" b="1"/>
            </a:lvl2pPr>
            <a:lvl3pPr marL="685793" indent="0">
              <a:buNone/>
              <a:defRPr sz="1350" b="1"/>
            </a:lvl3pPr>
            <a:lvl4pPr marL="1028690" indent="0">
              <a:buNone/>
              <a:defRPr sz="1200" b="1"/>
            </a:lvl4pPr>
            <a:lvl5pPr marL="1371587" indent="0">
              <a:buNone/>
              <a:defRPr sz="1200" b="1"/>
            </a:lvl5pPr>
            <a:lvl6pPr marL="1714484" indent="0">
              <a:buNone/>
              <a:defRPr sz="1200" b="1"/>
            </a:lvl6pPr>
            <a:lvl7pPr marL="2057380" indent="0">
              <a:buNone/>
              <a:defRPr sz="1200" b="1"/>
            </a:lvl7pPr>
            <a:lvl8pPr marL="2400276" indent="0">
              <a:buNone/>
              <a:defRPr sz="1200" b="1"/>
            </a:lvl8pPr>
            <a:lvl9pPr marL="274317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9" y="1535117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7" indent="0">
              <a:buNone/>
              <a:defRPr sz="1500" b="1"/>
            </a:lvl2pPr>
            <a:lvl3pPr marL="685793" indent="0">
              <a:buNone/>
              <a:defRPr sz="1350" b="1"/>
            </a:lvl3pPr>
            <a:lvl4pPr marL="1028690" indent="0">
              <a:buNone/>
              <a:defRPr sz="1200" b="1"/>
            </a:lvl4pPr>
            <a:lvl5pPr marL="1371587" indent="0">
              <a:buNone/>
              <a:defRPr sz="1200" b="1"/>
            </a:lvl5pPr>
            <a:lvl6pPr marL="1714484" indent="0">
              <a:buNone/>
              <a:defRPr sz="1200" b="1"/>
            </a:lvl6pPr>
            <a:lvl7pPr marL="2057380" indent="0">
              <a:buNone/>
              <a:defRPr sz="1200" b="1"/>
            </a:lvl7pPr>
            <a:lvl8pPr marL="2400276" indent="0">
              <a:buNone/>
              <a:defRPr sz="1200" b="1"/>
            </a:lvl8pPr>
            <a:lvl9pPr marL="274317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991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94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71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145"/>
            <a:ext cx="3008313" cy="1162051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7" indent="0">
              <a:buNone/>
              <a:defRPr sz="900"/>
            </a:lvl2pPr>
            <a:lvl3pPr marL="685793" indent="0">
              <a:buNone/>
              <a:defRPr sz="750"/>
            </a:lvl3pPr>
            <a:lvl4pPr marL="1028690" indent="0">
              <a:buNone/>
              <a:defRPr sz="675"/>
            </a:lvl4pPr>
            <a:lvl5pPr marL="1371587" indent="0">
              <a:buNone/>
              <a:defRPr sz="675"/>
            </a:lvl5pPr>
            <a:lvl6pPr marL="1714484" indent="0">
              <a:buNone/>
              <a:defRPr sz="675"/>
            </a:lvl6pPr>
            <a:lvl7pPr marL="2057380" indent="0">
              <a:buNone/>
              <a:defRPr sz="675"/>
            </a:lvl7pPr>
            <a:lvl8pPr marL="2400276" indent="0">
              <a:buNone/>
              <a:defRPr sz="675"/>
            </a:lvl8pPr>
            <a:lvl9pPr marL="274317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976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7" indent="0">
              <a:buNone/>
              <a:defRPr sz="2100"/>
            </a:lvl2pPr>
            <a:lvl3pPr marL="685793" indent="0">
              <a:buNone/>
              <a:defRPr sz="1800"/>
            </a:lvl3pPr>
            <a:lvl4pPr marL="1028690" indent="0">
              <a:buNone/>
              <a:defRPr sz="1500"/>
            </a:lvl4pPr>
            <a:lvl5pPr marL="1371587" indent="0">
              <a:buNone/>
              <a:defRPr sz="1500"/>
            </a:lvl5pPr>
            <a:lvl6pPr marL="1714484" indent="0">
              <a:buNone/>
              <a:defRPr sz="1500"/>
            </a:lvl6pPr>
            <a:lvl7pPr marL="2057380" indent="0">
              <a:buNone/>
              <a:defRPr sz="1500"/>
            </a:lvl7pPr>
            <a:lvl8pPr marL="2400276" indent="0">
              <a:buNone/>
              <a:defRPr sz="1500"/>
            </a:lvl8pPr>
            <a:lvl9pPr marL="2743172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46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97" indent="0">
              <a:buNone/>
              <a:defRPr sz="900"/>
            </a:lvl2pPr>
            <a:lvl3pPr marL="685793" indent="0">
              <a:buNone/>
              <a:defRPr sz="750"/>
            </a:lvl3pPr>
            <a:lvl4pPr marL="1028690" indent="0">
              <a:buNone/>
              <a:defRPr sz="675"/>
            </a:lvl4pPr>
            <a:lvl5pPr marL="1371587" indent="0">
              <a:buNone/>
              <a:defRPr sz="675"/>
            </a:lvl5pPr>
            <a:lvl6pPr marL="1714484" indent="0">
              <a:buNone/>
              <a:defRPr sz="675"/>
            </a:lvl6pPr>
            <a:lvl7pPr marL="2057380" indent="0">
              <a:buNone/>
              <a:defRPr sz="675"/>
            </a:lvl7pPr>
            <a:lvl8pPr marL="2400276" indent="0">
              <a:buNone/>
              <a:defRPr sz="675"/>
            </a:lvl8pPr>
            <a:lvl9pPr marL="274317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376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222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3"/>
            <a:ext cx="1943100" cy="5208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81003"/>
            <a:ext cx="5676900" cy="520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123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81003"/>
            <a:ext cx="7772400" cy="5208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502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371603"/>
            <a:ext cx="7772400" cy="4217988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9111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55300" name="Picture 7" descr="LVP_UNI_LOGO_CMY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3963"/>
            <a:ext cx="1905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8" descr="LHPG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5870631"/>
            <a:ext cx="8763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8001000" y="76201"/>
            <a:ext cx="1143000" cy="25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67037" tIns="33518" rIns="67037" bIns="33518">
            <a:spAutoFit/>
          </a:bodyPr>
          <a:lstStyle>
            <a:lvl1pPr defTabSz="8921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921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921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921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921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200" b="1">
                <a:solidFill>
                  <a:srgbClr val="336699"/>
                </a:solidFill>
                <a:cs typeface="Arial" pitchFamily="34" charset="0"/>
              </a:rPr>
              <a:t>Slide </a:t>
            </a:r>
            <a:fld id="{626506D0-AA91-4FC3-B3FC-1D3939A4C762}" type="slidenum">
              <a:rPr lang="en-US" altLang="en-US" sz="1200" b="1">
                <a:solidFill>
                  <a:srgbClr val="336699"/>
                </a:solidFill>
                <a:cs typeface="Arial" pitchFamily="34" charset="0"/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200" b="1">
              <a:solidFill>
                <a:srgbClr val="33669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8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50">
          <a:solidFill>
            <a:srgbClr val="956700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50">
          <a:solidFill>
            <a:srgbClr val="956700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50">
          <a:solidFill>
            <a:srgbClr val="956700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50">
          <a:solidFill>
            <a:srgbClr val="956700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50">
          <a:solidFill>
            <a:srgbClr val="956700"/>
          </a:solidFill>
          <a:latin typeface="Arial" charset="0"/>
          <a:ea typeface="MS PGothic" panose="020B0600070205080204" pitchFamily="34" charset="-128"/>
        </a:defRPr>
      </a:lvl5pPr>
      <a:lvl6pPr marL="342897" algn="l" rtl="0" fontAlgn="base">
        <a:spcBef>
          <a:spcPct val="0"/>
        </a:spcBef>
        <a:spcAft>
          <a:spcPct val="0"/>
        </a:spcAft>
        <a:defRPr sz="2250">
          <a:solidFill>
            <a:srgbClr val="956700"/>
          </a:solidFill>
          <a:latin typeface="Arial" charset="0"/>
          <a:ea typeface="ＭＳ Ｐゴシック" pitchFamily="50" charset="-128"/>
        </a:defRPr>
      </a:lvl6pPr>
      <a:lvl7pPr marL="685793" algn="l" rtl="0" fontAlgn="base">
        <a:spcBef>
          <a:spcPct val="0"/>
        </a:spcBef>
        <a:spcAft>
          <a:spcPct val="0"/>
        </a:spcAft>
        <a:defRPr sz="2250">
          <a:solidFill>
            <a:srgbClr val="956700"/>
          </a:solidFill>
          <a:latin typeface="Arial" charset="0"/>
          <a:ea typeface="ＭＳ Ｐゴシック" pitchFamily="50" charset="-128"/>
        </a:defRPr>
      </a:lvl7pPr>
      <a:lvl8pPr marL="1028690" algn="l" rtl="0" fontAlgn="base">
        <a:spcBef>
          <a:spcPct val="0"/>
        </a:spcBef>
        <a:spcAft>
          <a:spcPct val="0"/>
        </a:spcAft>
        <a:defRPr sz="2250">
          <a:solidFill>
            <a:srgbClr val="956700"/>
          </a:solidFill>
          <a:latin typeface="Arial" charset="0"/>
          <a:ea typeface="ＭＳ Ｐゴシック" pitchFamily="50" charset="-128"/>
        </a:defRPr>
      </a:lvl8pPr>
      <a:lvl9pPr marL="1371587" algn="l" rtl="0" fontAlgn="base">
        <a:spcBef>
          <a:spcPct val="0"/>
        </a:spcBef>
        <a:spcAft>
          <a:spcPct val="0"/>
        </a:spcAft>
        <a:defRPr sz="2250">
          <a:solidFill>
            <a:srgbClr val="956700"/>
          </a:solidFill>
          <a:latin typeface="Arial" charset="0"/>
          <a:ea typeface="ＭＳ Ｐゴシック" pitchFamily="50" charset="-128"/>
        </a:defRPr>
      </a:lvl9pPr>
    </p:titleStyle>
    <p:bodyStyle>
      <a:lvl1pPr marL="255985" indent="-25598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56022" indent="-213122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856060" indent="-170260" algn="l" rtl="0" eaLnBrk="0" fontAlgn="base" hangingPunct="0">
        <a:spcBef>
          <a:spcPct val="20000"/>
        </a:spcBef>
        <a:spcAft>
          <a:spcPct val="0"/>
        </a:spcAft>
        <a:buChar char="•"/>
        <a:defRPr sz="105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198960" indent="-170260" algn="l" rtl="0" eaLnBrk="0" fontAlgn="base" hangingPunct="0">
        <a:spcBef>
          <a:spcPct val="20000"/>
        </a:spcBef>
        <a:spcAft>
          <a:spcPct val="0"/>
        </a:spcAft>
        <a:buChar char="–"/>
        <a:defRPr sz="9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541860" indent="-170260" algn="l" rtl="0" eaLnBrk="0" fontAlgn="base" hangingPunct="0">
        <a:spcBef>
          <a:spcPct val="20000"/>
        </a:spcBef>
        <a:spcAft>
          <a:spcPct val="0"/>
        </a:spcAft>
        <a:buChar char="»"/>
        <a:defRPr sz="75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885931" indent="-171448" algn="l" rtl="0" fontAlgn="base">
        <a:spcBef>
          <a:spcPct val="20000"/>
        </a:spcBef>
        <a:spcAft>
          <a:spcPct val="0"/>
        </a:spcAft>
        <a:defRPr sz="750">
          <a:solidFill>
            <a:schemeClr val="tx1"/>
          </a:solidFill>
          <a:latin typeface="+mn-lt"/>
          <a:ea typeface="+mn-ea"/>
        </a:defRPr>
      </a:lvl6pPr>
      <a:lvl7pPr marL="2228828" indent="-171448" algn="l" rtl="0" fontAlgn="base">
        <a:spcBef>
          <a:spcPct val="20000"/>
        </a:spcBef>
        <a:spcAft>
          <a:spcPct val="0"/>
        </a:spcAft>
        <a:defRPr sz="750">
          <a:solidFill>
            <a:schemeClr val="tx1"/>
          </a:solidFill>
          <a:latin typeface="+mn-lt"/>
          <a:ea typeface="+mn-ea"/>
        </a:defRPr>
      </a:lvl7pPr>
      <a:lvl8pPr marL="2571725" indent="-171448" algn="l" rtl="0" fontAlgn="base">
        <a:spcBef>
          <a:spcPct val="20000"/>
        </a:spcBef>
        <a:spcAft>
          <a:spcPct val="0"/>
        </a:spcAft>
        <a:defRPr sz="750">
          <a:solidFill>
            <a:schemeClr val="tx1"/>
          </a:solidFill>
          <a:latin typeface="+mn-lt"/>
          <a:ea typeface="+mn-ea"/>
        </a:defRPr>
      </a:lvl8pPr>
      <a:lvl9pPr marL="2914621" indent="-171448" algn="l" rtl="0" fontAlgn="base">
        <a:spcBef>
          <a:spcPct val="20000"/>
        </a:spcBef>
        <a:spcAft>
          <a:spcPct val="0"/>
        </a:spcAft>
        <a:defRPr sz="75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4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8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2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hyperlink" Target="http://www.hiv-druginteraction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38933"/>
            <a:ext cx="6858000" cy="1436132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Basic principles of DDIs with ARVs: an introduction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23498"/>
            <a:ext cx="6858000" cy="1241822"/>
          </a:xfrm>
        </p:spPr>
        <p:txBody>
          <a:bodyPr>
            <a:normAutofit/>
          </a:bodyPr>
          <a:lstStyle/>
          <a:p>
            <a:r>
              <a:rPr lang="en-GB" sz="2700" i="1" dirty="0">
                <a:solidFill>
                  <a:srgbClr val="0099D2"/>
                </a:solidFill>
                <a:latin typeface="Arial" panose="020B0604020202020204" pitchFamily="34" charset="0"/>
              </a:rPr>
              <a:t>David Back</a:t>
            </a:r>
          </a:p>
          <a:p>
            <a:r>
              <a:rPr lang="en-GB" sz="2700" i="1" dirty="0">
                <a:solidFill>
                  <a:srgbClr val="0099D2"/>
                </a:solidFill>
                <a:latin typeface="Arial" panose="020B0604020202020204" pitchFamily="34" charset="0"/>
              </a:rPr>
              <a:t>University of Liverpool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2" y="4396150"/>
            <a:ext cx="1934884" cy="175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42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7208"/>
            <a:ext cx="9065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99D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Interactions of Top Co-Med Searches for 4 key </a:t>
            </a:r>
            <a:r>
              <a:rPr lang="en-US" sz="2800" b="1" dirty="0" err="1">
                <a:solidFill>
                  <a:srgbClr val="0099D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Antiretrovirals</a:t>
            </a:r>
            <a:r>
              <a:rPr lang="en-US" sz="2800" b="1" dirty="0">
                <a:solidFill>
                  <a:srgbClr val="0099D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lang="en-GB" sz="2800" dirty="0">
              <a:solidFill>
                <a:srgbClr val="0099D2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456" t="31539" r="23859" b="18543"/>
          <a:stretch/>
        </p:blipFill>
        <p:spPr>
          <a:xfrm>
            <a:off x="160420" y="1295403"/>
            <a:ext cx="8791075" cy="4427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1673" y="2050027"/>
            <a:ext cx="353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/r</a:t>
            </a:r>
          </a:p>
        </p:txBody>
      </p:sp>
    </p:spTree>
    <p:extLst>
      <p:ext uri="{BB962C8B-B14F-4D97-AF65-F5344CB8AC3E}">
        <p14:creationId xmlns:p14="http://schemas.microsoft.com/office/powerpoint/2010/main" val="54386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5622" y="224785"/>
            <a:ext cx="586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9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Some Perspectives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6568" y="1143480"/>
            <a:ext cx="2526632" cy="1380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ounded Rectangle 4"/>
          <p:cNvSpPr/>
          <p:nvPr/>
        </p:nvSpPr>
        <p:spPr>
          <a:xfrm>
            <a:off x="6313572" y="1194813"/>
            <a:ext cx="2526632" cy="1380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ounded Rectangle 5"/>
          <p:cNvSpPr/>
          <p:nvPr/>
        </p:nvSpPr>
        <p:spPr>
          <a:xfrm>
            <a:off x="3308686" y="1185744"/>
            <a:ext cx="2526632" cy="1380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Box 6"/>
          <p:cNvSpPr txBox="1"/>
          <p:nvPr/>
        </p:nvSpPr>
        <p:spPr>
          <a:xfrm>
            <a:off x="406066" y="1218804"/>
            <a:ext cx="22017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Guidelines</a:t>
            </a:r>
          </a:p>
          <a:p>
            <a:pPr algn="ctr"/>
            <a:r>
              <a:rPr lang="en-GB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Integrase-based; non boosting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0886" y="1360640"/>
            <a:ext cx="2201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of Long Acting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0532" y="1354280"/>
            <a:ext cx="2201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Drug Regimens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9745" y="3723245"/>
            <a:ext cx="2526632" cy="1380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TextBox 10"/>
          <p:cNvSpPr txBox="1"/>
          <p:nvPr/>
        </p:nvSpPr>
        <p:spPr>
          <a:xfrm>
            <a:off x="471868" y="3865197"/>
            <a:ext cx="220177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DDI information into EHR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85345" y="3732268"/>
            <a:ext cx="2526632" cy="1380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TextBox 12"/>
          <p:cNvSpPr txBox="1"/>
          <p:nvPr/>
        </p:nvSpPr>
        <p:spPr>
          <a:xfrm>
            <a:off x="3449422" y="3937389"/>
            <a:ext cx="2201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PBPK Modelling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8264" t="21094" r="28025" b="19652"/>
          <a:stretch/>
        </p:blipFill>
        <p:spPr>
          <a:xfrm>
            <a:off x="5957175" y="3295462"/>
            <a:ext cx="3114392" cy="229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7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7"/>
          <p:cNvSpPr/>
          <p:nvPr/>
        </p:nvSpPr>
        <p:spPr>
          <a:xfrm>
            <a:off x="3383886" y="2618907"/>
            <a:ext cx="2322256" cy="172819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558ED5"/>
          </a:solidFill>
          <a:ln w="63495">
            <a:solidFill>
              <a:srgbClr val="FFFFFF"/>
            </a:solidFill>
            <a:prstDash val="solid"/>
          </a:ln>
        </p:spPr>
        <p:txBody>
          <a:bodyPr vert="horz" wrap="square" lIns="68580" tIns="34290" rIns="68580" bIns="34290" anchor="ctr" anchorCtr="1" compatLnSpc="1"/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 kern="0">
              <a:solidFill>
                <a:srgbClr val="FFFFFF"/>
              </a:solidFill>
              <a:latin typeface="Calibri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3383889" y="2942984"/>
            <a:ext cx="2322256" cy="85408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300" b="1" kern="0" dirty="0">
                <a:solidFill>
                  <a:prstClr val="white"/>
                </a:solidFill>
                <a:latin typeface="Calibri"/>
                <a:ea typeface="MS PGothic" pitchFamily="34" charset="-128"/>
                <a:cs typeface="Arial" pitchFamily="34" charset="0"/>
              </a:rPr>
              <a:t>DDIs</a:t>
            </a:r>
            <a:r>
              <a:rPr lang="en-GB" sz="2700" b="1" kern="0" dirty="0">
                <a:solidFill>
                  <a:prstClr val="white"/>
                </a:solidFill>
                <a:latin typeface="Calibri"/>
                <a:ea typeface="MS PGothic" pitchFamily="34" charset="-128"/>
                <a:cs typeface="Arial" pitchFamily="34" charset="0"/>
              </a:rPr>
              <a:t>: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kern="0" dirty="0">
                <a:solidFill>
                  <a:prstClr val="white"/>
                </a:solidFill>
                <a:latin typeface="Calibri"/>
                <a:ea typeface="MS PGothic" pitchFamily="34" charset="-128"/>
                <a:cs typeface="Arial" pitchFamily="34" charset="0"/>
              </a:rPr>
              <a:t>Are not going away!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99010" y="1206061"/>
            <a:ext cx="1191645" cy="1583659"/>
            <a:chOff x="1942871" y="332658"/>
            <a:chExt cx="1668307" cy="2432440"/>
          </a:xfrm>
        </p:grpSpPr>
        <p:pic>
          <p:nvPicPr>
            <p:cNvPr id="4" name="Picture 7" descr="http://www.clker.com/cliparts/8/2/3/a/11949851401470642696old_folks.svg.hi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942871" y="332658"/>
              <a:ext cx="1512171" cy="13283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25"/>
            <p:cNvSpPr txBox="1"/>
            <p:nvPr/>
          </p:nvSpPr>
          <p:spPr>
            <a:xfrm>
              <a:off x="2021028" y="1630538"/>
              <a:ext cx="1590150" cy="11345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500" b="1" kern="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Ageing Population</a:t>
              </a:r>
            </a:p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350" b="1" kern="0" dirty="0">
                <a:solidFill>
                  <a:srgbClr val="000000"/>
                </a:solidFill>
                <a:latin typeface="Calibri"/>
                <a:ea typeface="MS PGothic" pitchFamily="34" charset="-128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5186" y="2754516"/>
            <a:ext cx="1468448" cy="1589898"/>
            <a:chOff x="537330" y="2029400"/>
            <a:chExt cx="2018446" cy="2416855"/>
          </a:xfrm>
        </p:grpSpPr>
        <p:pic>
          <p:nvPicPr>
            <p:cNvPr id="6" name="Picture 8" descr="https://www.divisionsbc.ca/CMSMedia/Divisions/DivisionCatalog-kb/KB%20Division%20General%20Photos/0214Polypharmacy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899592" y="2029400"/>
              <a:ext cx="869109" cy="15436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22"/>
            <p:cNvSpPr txBox="1"/>
            <p:nvPr/>
          </p:nvSpPr>
          <p:spPr>
            <a:xfrm>
              <a:off x="537330" y="3674285"/>
              <a:ext cx="2018446" cy="77197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500" b="1" kern="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Polypharmacy</a:t>
              </a:r>
            </a:p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350" b="1" kern="0" dirty="0">
                <a:solidFill>
                  <a:srgbClr val="000000"/>
                </a:solidFill>
                <a:latin typeface="Calibri"/>
                <a:ea typeface="MS PGothic" pitchFamily="34" charset="-128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89296" y="4865661"/>
            <a:ext cx="1684454" cy="1296662"/>
            <a:chOff x="757461" y="4248219"/>
            <a:chExt cx="1798315" cy="1361126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461" y="4248219"/>
              <a:ext cx="1798315" cy="13611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9" name="Rectangle 12"/>
            <p:cNvSpPr/>
            <p:nvPr/>
          </p:nvSpPr>
          <p:spPr>
            <a:xfrm>
              <a:off x="873448" y="4420111"/>
              <a:ext cx="1581325" cy="104192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68580" tIns="34290" rIns="68580" bIns="34290" anchor="t" anchorCtr="1" compatLnSpc="1">
              <a:sp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500" b="1" kern="0" dirty="0">
                  <a:solidFill>
                    <a:srgbClr val="10253F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Increased use of</a:t>
              </a:r>
            </a:p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500" b="1" kern="0" dirty="0">
                  <a:solidFill>
                    <a:srgbClr val="10253F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 </a:t>
              </a:r>
              <a:r>
                <a:rPr lang="en-GB" sz="1500" b="1" i="1" kern="0" dirty="0">
                  <a:solidFill>
                    <a:srgbClr val="10253F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‘Over the Counter</a:t>
              </a:r>
              <a:r>
                <a:rPr lang="en-GB" sz="1500" b="1" kern="0" dirty="0">
                  <a:solidFill>
                    <a:srgbClr val="10253F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’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46841" y="4487383"/>
            <a:ext cx="2286607" cy="1356386"/>
            <a:chOff x="3131841" y="4725144"/>
            <a:chExt cx="3048809" cy="1956735"/>
          </a:xfrm>
        </p:grpSpPr>
        <p:pic>
          <p:nvPicPr>
            <p:cNvPr id="13" name="Picture 25" descr="https://encrypted-tbn0.gstatic.com/images?q=tbn:ANd9GcS-rdqlt5r2HNhujUHVMm-HKSQZbexRCEtNonO7_WxsW4NatHS-Hw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3131841" y="4725144"/>
              <a:ext cx="2952332" cy="11967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7"/>
            <p:cNvSpPr txBox="1"/>
            <p:nvPr/>
          </p:nvSpPr>
          <p:spPr>
            <a:xfrm>
              <a:off x="3131842" y="5949278"/>
              <a:ext cx="3048808" cy="73260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500" b="1" kern="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Online access to drugs</a:t>
              </a:r>
            </a:p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350" b="1" kern="0" dirty="0">
                <a:solidFill>
                  <a:srgbClr val="000000"/>
                </a:solidFill>
                <a:latin typeface="Calibri"/>
                <a:ea typeface="MS PGothic" pitchFamily="34" charset="-128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80817" y="2726922"/>
            <a:ext cx="1646642" cy="1485165"/>
            <a:chOff x="3652311" y="378661"/>
            <a:chExt cx="2251115" cy="2109104"/>
          </a:xfrm>
        </p:grpSpPr>
        <p:pic>
          <p:nvPicPr>
            <p:cNvPr id="15" name="Picture 18" descr="http://www.genesinlife.org/sites/default/files/images/GA5-1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3707904" y="378661"/>
              <a:ext cx="2016224" cy="11781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ounded Rectangle 4"/>
            <p:cNvSpPr/>
            <p:nvPr/>
          </p:nvSpPr>
          <p:spPr>
            <a:xfrm rot="21600000">
              <a:off x="3652311" y="1356214"/>
              <a:ext cx="2251115" cy="113155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57147" tIns="57147" rIns="57147" bIns="57147" anchor="ctr" anchorCtr="1" compatLnSpc="1"/>
            <a:lstStyle/>
            <a:p>
              <a:pPr algn="ctr" defTabSz="666748">
                <a:lnSpc>
                  <a:spcPct val="90000"/>
                </a:lnSpc>
                <a:spcAft>
                  <a:spcPts val="75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500" b="1" kern="0" dirty="0">
                  <a:solidFill>
                    <a:srgbClr val="10253F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Different prescribers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04507" y="4491399"/>
            <a:ext cx="1927131" cy="1352059"/>
            <a:chOff x="6169038" y="3068960"/>
            <a:chExt cx="2886258" cy="2176374"/>
          </a:xfrm>
        </p:grpSpPr>
        <p:pic>
          <p:nvPicPr>
            <p:cNvPr id="17" name="Picture 6" descr="http://3.bp.blogspot.com/_zcyr8VTibaU/TI1uQfkuo8I/AAAAAAAAAgk/QaQUr3CNarQ/s1600/Rx_Drugs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>
            <a:xfrm>
              <a:off x="6588224" y="3068960"/>
              <a:ext cx="1309192" cy="9361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2" descr="http://thumb101.shutterstock.com/display_pic_with_logo/500695/210287197/stock-vector-no-drugs-no-alcohol-prohibition-signs-shinny-d-like-vector-210287197.jpg"/>
            <p:cNvPicPr>
              <a:picLocks noChangeAspect="1"/>
            </p:cNvPicPr>
            <p:nvPr/>
          </p:nvPicPr>
          <p:blipFill>
            <a:blip r:embed="rId9" cstate="print"/>
            <a:srcRect t="53080" b="14750"/>
            <a:stretch>
              <a:fillRect/>
            </a:stretch>
          </p:blipFill>
          <p:spPr>
            <a:xfrm>
              <a:off x="6588224" y="3997812"/>
              <a:ext cx="1516294" cy="7273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6169038" y="4725144"/>
              <a:ext cx="2886258" cy="5201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500" b="1" kern="0" dirty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Recreational drugs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532" y="1106193"/>
            <a:ext cx="1658005" cy="97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707906" y="1174679"/>
            <a:ext cx="15661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b="1" kern="0" dirty="0">
                <a:solidFill>
                  <a:prstClr val="whit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Increasing numbers of  patients on ARVs</a:t>
            </a:r>
          </a:p>
        </p:txBody>
      </p:sp>
      <p:cxnSp>
        <p:nvCxnSpPr>
          <p:cNvPr id="29" name="Straight Connector 34"/>
          <p:cNvCxnSpPr/>
          <p:nvPr/>
        </p:nvCxnSpPr>
        <p:spPr>
          <a:xfrm flipH="1" flipV="1">
            <a:off x="3005827" y="2352750"/>
            <a:ext cx="756084" cy="446862"/>
          </a:xfrm>
          <a:prstGeom prst="straightConnector1">
            <a:avLst/>
          </a:prstGeom>
          <a:noFill/>
          <a:ln w="114300">
            <a:solidFill>
              <a:srgbClr val="09357A"/>
            </a:solidFill>
            <a:prstDash val="solid"/>
          </a:ln>
        </p:spPr>
      </p:cxnSp>
      <p:cxnSp>
        <p:nvCxnSpPr>
          <p:cNvPr id="32" name="Straight Connector 34"/>
          <p:cNvCxnSpPr/>
          <p:nvPr/>
        </p:nvCxnSpPr>
        <p:spPr>
          <a:xfrm flipH="1">
            <a:off x="2752253" y="3867691"/>
            <a:ext cx="682528" cy="508768"/>
          </a:xfrm>
          <a:prstGeom prst="straightConnector1">
            <a:avLst/>
          </a:prstGeom>
          <a:noFill/>
          <a:ln w="114300">
            <a:solidFill>
              <a:srgbClr val="09357A"/>
            </a:solidFill>
            <a:prstDash val="solid"/>
          </a:ln>
        </p:spPr>
      </p:cxnSp>
      <p:cxnSp>
        <p:nvCxnSpPr>
          <p:cNvPr id="34" name="Straight Connector 34"/>
          <p:cNvCxnSpPr/>
          <p:nvPr/>
        </p:nvCxnSpPr>
        <p:spPr>
          <a:xfrm>
            <a:off x="4554294" y="4376459"/>
            <a:ext cx="1" cy="432048"/>
          </a:xfrm>
          <a:prstGeom prst="straightConnector1">
            <a:avLst/>
          </a:prstGeom>
          <a:noFill/>
          <a:ln w="114300">
            <a:solidFill>
              <a:srgbClr val="09357A"/>
            </a:solidFill>
            <a:prstDash val="solid"/>
          </a:ln>
        </p:spPr>
      </p:cxnSp>
      <p:cxnSp>
        <p:nvCxnSpPr>
          <p:cNvPr id="39" name="Straight Connector 34"/>
          <p:cNvCxnSpPr/>
          <p:nvPr/>
        </p:nvCxnSpPr>
        <p:spPr>
          <a:xfrm flipH="1">
            <a:off x="5436094" y="2510898"/>
            <a:ext cx="702080" cy="378042"/>
          </a:xfrm>
          <a:prstGeom prst="straightConnector1">
            <a:avLst/>
          </a:prstGeom>
          <a:noFill/>
          <a:ln w="114300">
            <a:solidFill>
              <a:srgbClr val="09357A"/>
            </a:solidFill>
            <a:prstDash val="solid"/>
          </a:ln>
        </p:spPr>
      </p:cxnSp>
      <p:cxnSp>
        <p:nvCxnSpPr>
          <p:cNvPr id="40" name="Straight Connector 34"/>
          <p:cNvCxnSpPr/>
          <p:nvPr/>
        </p:nvCxnSpPr>
        <p:spPr>
          <a:xfrm flipH="1" flipV="1">
            <a:off x="5598115" y="3867691"/>
            <a:ext cx="621615" cy="479411"/>
          </a:xfrm>
          <a:prstGeom prst="straightConnector1">
            <a:avLst/>
          </a:prstGeom>
          <a:noFill/>
          <a:ln w="114300">
            <a:solidFill>
              <a:srgbClr val="09357A"/>
            </a:solidFill>
            <a:prstDash val="solid"/>
          </a:ln>
        </p:spPr>
      </p:cxnSp>
      <p:cxnSp>
        <p:nvCxnSpPr>
          <p:cNvPr id="41" name="Straight Connector 34"/>
          <p:cNvCxnSpPr/>
          <p:nvPr/>
        </p:nvCxnSpPr>
        <p:spPr>
          <a:xfrm flipH="1">
            <a:off x="5760756" y="3266982"/>
            <a:ext cx="702080" cy="0"/>
          </a:xfrm>
          <a:prstGeom prst="straightConnector1">
            <a:avLst/>
          </a:prstGeom>
          <a:noFill/>
          <a:ln w="114300">
            <a:solidFill>
              <a:srgbClr val="09357A"/>
            </a:solidFill>
            <a:prstDash val="solid"/>
          </a:ln>
        </p:spPr>
      </p:cxnSp>
      <p:cxnSp>
        <p:nvCxnSpPr>
          <p:cNvPr id="46" name="Straight Connector 34"/>
          <p:cNvCxnSpPr/>
          <p:nvPr/>
        </p:nvCxnSpPr>
        <p:spPr>
          <a:xfrm rot="300000">
            <a:off x="4490993" y="2098009"/>
            <a:ext cx="54021" cy="520898"/>
          </a:xfrm>
          <a:prstGeom prst="straightConnector1">
            <a:avLst/>
          </a:prstGeom>
          <a:noFill/>
          <a:ln w="114300">
            <a:solidFill>
              <a:srgbClr val="09357A"/>
            </a:solidFill>
            <a:prstDash val="solid"/>
          </a:ln>
        </p:spPr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83" y="2394250"/>
            <a:ext cx="2362924" cy="221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798291" y="6429938"/>
            <a:ext cx="2214246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788" i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Adapted from </a:t>
            </a:r>
            <a:r>
              <a:rPr lang="en-GB" sz="788" i="1" dirty="0" err="1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Okoli</a:t>
            </a:r>
            <a:r>
              <a:rPr lang="en-GB" sz="788" i="1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C - with permission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9827" y="301098"/>
            <a:ext cx="3621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0099D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1. The </a:t>
            </a:r>
            <a:r>
              <a:rPr lang="en-GB" sz="3200" b="1" u="sng" dirty="0">
                <a:solidFill>
                  <a:srgbClr val="0099D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Problem</a:t>
            </a:r>
          </a:p>
        </p:txBody>
      </p:sp>
      <p:cxnSp>
        <p:nvCxnSpPr>
          <p:cNvPr id="38" name="Straight Connector 34"/>
          <p:cNvCxnSpPr/>
          <p:nvPr/>
        </p:nvCxnSpPr>
        <p:spPr>
          <a:xfrm flipH="1">
            <a:off x="2490942" y="3265476"/>
            <a:ext cx="702080" cy="0"/>
          </a:xfrm>
          <a:prstGeom prst="straightConnector1">
            <a:avLst/>
          </a:prstGeom>
          <a:noFill/>
          <a:ln w="114300">
            <a:solidFill>
              <a:srgbClr val="09357A"/>
            </a:solidFill>
            <a:prstDash val="solid"/>
          </a:ln>
        </p:spPr>
      </p:cxnSp>
      <p:grpSp>
        <p:nvGrpSpPr>
          <p:cNvPr id="33" name="Group 32"/>
          <p:cNvGrpSpPr/>
          <p:nvPr/>
        </p:nvGrpSpPr>
        <p:grpSpPr>
          <a:xfrm>
            <a:off x="434566" y="1191852"/>
            <a:ext cx="2308633" cy="1216004"/>
            <a:chOff x="262555" y="2921060"/>
            <a:chExt cx="2308633" cy="121600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6" r="3177" b="56668"/>
            <a:stretch/>
          </p:blipFill>
          <p:spPr>
            <a:xfrm>
              <a:off x="262555" y="2921060"/>
              <a:ext cx="2308633" cy="71089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74145" y="3613844"/>
              <a:ext cx="21705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Relatively few formal DDI studies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87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8099" y="325359"/>
            <a:ext cx="4450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9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The </a:t>
            </a:r>
            <a:r>
              <a:rPr lang="en-GB" sz="3200" b="1" u="sng" dirty="0">
                <a:solidFill>
                  <a:srgbClr val="009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3893" y="1224757"/>
            <a:ext cx="77858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2679" indent="-403622"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Does the ARV drug alter the exposure (concentration) of other drugs?</a:t>
            </a:r>
          </a:p>
          <a:p>
            <a:pPr marL="257175" indent="-189000"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2679" indent="-403622"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 other drugs alter the exposure of the ARV drug? </a:t>
            </a:r>
          </a:p>
          <a:p>
            <a:pPr marL="257175" indent="-189000"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2679" indent="-403622"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Yes – what is the magnitude of the change in PK parameters?</a:t>
            </a:r>
          </a:p>
          <a:p>
            <a:pPr marL="257175" indent="-189000"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2679" indent="-403622"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Yes – what is the clinical significance of the DDI?</a:t>
            </a:r>
          </a:p>
          <a:p>
            <a:pPr marL="257175" indent="-189000"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2679" indent="-403622"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the appropriate management strategy for the DDI?</a:t>
            </a:r>
          </a:p>
        </p:txBody>
      </p:sp>
      <p:pic>
        <p:nvPicPr>
          <p:cNvPr id="4" name="Picture 3" descr="M:\A backup of hard drive\pictures\12793908-two-spheres-on-seesaw-balance-conce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51" y="4419358"/>
            <a:ext cx="1960244" cy="146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rved Down Arrow 4"/>
          <p:cNvSpPr>
            <a:spLocks noChangeArrowheads="1"/>
          </p:cNvSpPr>
          <p:nvPr/>
        </p:nvSpPr>
        <p:spPr bwMode="auto">
          <a:xfrm>
            <a:off x="3694664" y="4278926"/>
            <a:ext cx="1552854" cy="406287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altLang="en-US" sz="135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Curved Up Arrow 5"/>
          <p:cNvSpPr>
            <a:spLocks noChangeArrowheads="1"/>
          </p:cNvSpPr>
          <p:nvPr/>
        </p:nvSpPr>
        <p:spPr bwMode="auto">
          <a:xfrm rot="10800000" flipV="1">
            <a:off x="3694664" y="5308280"/>
            <a:ext cx="1552854" cy="463561"/>
          </a:xfrm>
          <a:prstGeom prst="curvedUpArrow">
            <a:avLst>
              <a:gd name="adj1" fmla="val 25015"/>
              <a:gd name="adj2" fmla="val 49994"/>
              <a:gd name="adj3" fmla="val 25000"/>
            </a:avLst>
          </a:prstGeom>
          <a:solidFill>
            <a:srgbClr val="FF0000"/>
          </a:solidFill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altLang="en-US" sz="135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17408" y="4396498"/>
            <a:ext cx="140493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50" b="1" dirty="0">
                <a:solidFill>
                  <a:srgbClr val="000000"/>
                </a:solidFill>
                <a:cs typeface="Arial" pitchFamily="34" charset="0"/>
              </a:rPr>
              <a:t>Perpetrator</a:t>
            </a:r>
          </a:p>
        </p:txBody>
      </p:sp>
      <p:sp>
        <p:nvSpPr>
          <p:cNvPr id="8" name="Rectangle 7"/>
          <p:cNvSpPr/>
          <p:nvPr/>
        </p:nvSpPr>
        <p:spPr>
          <a:xfrm>
            <a:off x="4153779" y="5347305"/>
            <a:ext cx="6463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50" b="1" dirty="0">
                <a:solidFill>
                  <a:srgbClr val="000000"/>
                </a:solidFill>
                <a:cs typeface="Arial" pitchFamily="34" charset="0"/>
              </a:rPr>
              <a:t>Victim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3780" y="4786826"/>
            <a:ext cx="57579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50" b="1" dirty="0">
                <a:solidFill>
                  <a:srgbClr val="000000"/>
                </a:solidFill>
                <a:cs typeface="Arial" pitchFamily="34" charset="0"/>
              </a:rPr>
              <a:t>ARV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39641" y="4726536"/>
            <a:ext cx="69925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50" b="1" dirty="0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rPr>
              <a:t>Co-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50" b="1" dirty="0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rPr>
              <a:t>med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517424" y="4329054"/>
            <a:ext cx="1" cy="44772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399564" y="4351914"/>
            <a:ext cx="1" cy="44772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517403" y="5199876"/>
            <a:ext cx="0" cy="43204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5391708" y="5215116"/>
            <a:ext cx="0" cy="43204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3233136" y="5579451"/>
            <a:ext cx="6865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5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5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efficacy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27083" y="5579451"/>
            <a:ext cx="7709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5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5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efficacy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12524" y="4144164"/>
            <a:ext cx="4475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50" b="1" i="1" dirty="0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rPr>
              <a:t>AEs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02284" y="4121304"/>
            <a:ext cx="4475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50" b="1" i="1" dirty="0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rPr>
              <a:t>AEs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906162" y="4278925"/>
            <a:ext cx="0" cy="1368239"/>
          </a:xfrm>
          <a:prstGeom prst="line">
            <a:avLst/>
          </a:prstGeom>
          <a:ln w="25400">
            <a:solidFill>
              <a:srgbClr val="093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-5400000">
            <a:off x="2094670" y="4789537"/>
            <a:ext cx="1371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Drug Concentration</a:t>
            </a:r>
          </a:p>
        </p:txBody>
      </p:sp>
    </p:spTree>
    <p:extLst>
      <p:ext uri="{BB962C8B-B14F-4D97-AF65-F5344CB8AC3E}">
        <p14:creationId xmlns:p14="http://schemas.microsoft.com/office/powerpoint/2010/main" val="106818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208226"/>
              </p:ext>
            </p:extLst>
          </p:nvPr>
        </p:nvGraphicFramePr>
        <p:xfrm>
          <a:off x="715224" y="950614"/>
          <a:ext cx="7858409" cy="549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7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2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96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GB" sz="18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 potential</a:t>
                      </a:r>
                      <a:endParaRPr lang="en-GB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  <a:r>
                        <a:rPr lang="en-GB" sz="18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Potential</a:t>
                      </a:r>
                      <a:endParaRPr lang="en-GB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Lowest Potential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131">
                <a:tc>
                  <a:txBody>
                    <a:bodyPr/>
                    <a:lstStyle/>
                    <a:p>
                      <a:r>
                        <a:rPr lang="en-GB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Boosted PIs</a:t>
                      </a:r>
                    </a:p>
                    <a:p>
                      <a:r>
                        <a:rPr lang="en-GB" sz="1400" b="1" u="sng" dirty="0">
                          <a:solidFill>
                            <a:srgbClr val="0935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Perpetrators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enzyme and transporter Inhibition</a:t>
                      </a:r>
                    </a:p>
                    <a:p>
                      <a:r>
                        <a:rPr lang="en-GB" sz="1400" b="1" u="sng" dirty="0">
                          <a:solidFill>
                            <a:srgbClr val="0935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Victims</a:t>
                      </a:r>
                      <a:r>
                        <a:rPr lang="en-GB" sz="140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absorption (ATV); induction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Rilpivirine</a:t>
                      </a:r>
                      <a:endParaRPr lang="en-GB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 b="1" u="sng" dirty="0">
                          <a:solidFill>
                            <a:srgbClr val="0935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Victim</a:t>
                      </a:r>
                      <a:r>
                        <a:rPr lang="en-GB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enzyme inhibition and induction. Also absorption.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Raltegravir</a:t>
                      </a:r>
                      <a:r>
                        <a:rPr lang="en-GB" sz="15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GB" sz="1400" b="1" u="sng" baseline="0" dirty="0">
                          <a:solidFill>
                            <a:srgbClr val="0935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Victim</a:t>
                      </a:r>
                      <a:r>
                        <a:rPr lang="en-GB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absorption and a few induction interactions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659">
                <a:tc>
                  <a:txBody>
                    <a:bodyPr/>
                    <a:lstStyle/>
                    <a:p>
                      <a:r>
                        <a:rPr lang="en-GB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EVG/</a:t>
                      </a:r>
                      <a:r>
                        <a:rPr lang="en-GB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cobi</a:t>
                      </a:r>
                      <a:endParaRPr lang="en-GB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 b="1" u="sng" dirty="0">
                          <a:solidFill>
                            <a:srgbClr val="0935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Perpetrator</a:t>
                      </a: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enzyme and</a:t>
                      </a:r>
                      <a:r>
                        <a:rPr lang="en-GB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transporter inhibition</a:t>
                      </a:r>
                    </a:p>
                    <a:p>
                      <a:r>
                        <a:rPr lang="en-GB" sz="1400" b="1" u="sng" baseline="0" dirty="0">
                          <a:solidFill>
                            <a:srgbClr val="0935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Victim</a:t>
                      </a:r>
                      <a:r>
                        <a:rPr lang="en-GB" sz="14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absorption; induction</a:t>
                      </a:r>
                      <a:endParaRPr lang="en-GB" sz="14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Dolutegravir</a:t>
                      </a:r>
                    </a:p>
                    <a:p>
                      <a:pPr marL="0" marR="0" lvl="0" indent="0" algn="l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357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Victim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absorption and a few induction interactions.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357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Perpetrator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renal interaction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535">
                <a:tc>
                  <a:txBody>
                    <a:bodyPr/>
                    <a:lstStyle/>
                    <a:p>
                      <a:endParaRPr lang="en-GB" sz="14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Bictegravir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Victim 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 absorption and some induction/inhibition interactions.  Also consider TAF</a:t>
                      </a:r>
                      <a:endParaRPr kumimoji="0" lang="en-GB" sz="14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8377">
                <a:tc>
                  <a:txBody>
                    <a:bodyPr/>
                    <a:lstStyle/>
                    <a:p>
                      <a:r>
                        <a:rPr lang="en-GB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Efavirenz</a:t>
                      </a:r>
                      <a:endParaRPr lang="en-GB" sz="1500" b="1" i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 b="1" u="sng" baseline="0" dirty="0">
                          <a:solidFill>
                            <a:srgbClr val="09357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Perpetrator</a:t>
                      </a:r>
                      <a:r>
                        <a:rPr lang="en-GB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enzyme and transporter induction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NRTIs</a:t>
                      </a:r>
                    </a:p>
                    <a:p>
                      <a:pPr marL="0" marR="0" lvl="0" indent="0" algn="l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357A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Victim 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 some transporter mediated interactions.</a:t>
                      </a:r>
                    </a:p>
                    <a:p>
                      <a:pPr marL="0" marR="0" lvl="0" indent="0" algn="l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TDF &amp; TAF &gt; ABC, 3TC, FTC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8721" y="266080"/>
            <a:ext cx="7170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0099D2"/>
                </a:solidFill>
                <a:latin typeface="Arial"/>
                <a:ea typeface="ＭＳ Ｐゴシック"/>
                <a:cs typeface="Arial" pitchFamily="34" charset="0"/>
              </a:rPr>
              <a:t>3. The </a:t>
            </a:r>
            <a:r>
              <a:rPr lang="en-GB" sz="3200" b="1" u="sng" dirty="0">
                <a:solidFill>
                  <a:srgbClr val="0099D2"/>
                </a:solidFill>
                <a:latin typeface="Arial"/>
                <a:ea typeface="ＭＳ Ｐゴシック"/>
                <a:cs typeface="Arial" pitchFamily="34" charset="0"/>
              </a:rPr>
              <a:t>Potential</a:t>
            </a:r>
            <a:r>
              <a:rPr lang="en-GB" sz="3200" b="1" dirty="0">
                <a:solidFill>
                  <a:srgbClr val="0099D2"/>
                </a:solidFill>
                <a:latin typeface="Arial"/>
                <a:ea typeface="ＭＳ Ｐゴシック"/>
                <a:cs typeface="Arial" pitchFamily="34" charset="0"/>
              </a:rPr>
              <a:t> of ARVs to Interact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7881" y="6431978"/>
            <a:ext cx="2347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i="1" dirty="0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rPr>
              <a:t>Based on www.hiv-druginteractions.org</a:t>
            </a:r>
          </a:p>
        </p:txBody>
      </p:sp>
    </p:spTree>
    <p:extLst>
      <p:ext uri="{BB962C8B-B14F-4D97-AF65-F5344CB8AC3E}">
        <p14:creationId xmlns:p14="http://schemas.microsoft.com/office/powerpoint/2010/main" val="298911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407405" y="112129"/>
            <a:ext cx="831108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de-DE" sz="3200" b="1" dirty="0">
                <a:solidFill>
                  <a:srgbClr val="0099D2"/>
                </a:solidFill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Selected Interactions for </a:t>
            </a:r>
            <a:r>
              <a:rPr lang="de-CH" altLang="de-DE" sz="3200" b="1" i="1" dirty="0">
                <a:solidFill>
                  <a:srgbClr val="0099D2"/>
                </a:solidFill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Boosted Regimens (PI/r; PI/c; EVG/c)</a:t>
            </a:r>
          </a:p>
        </p:txBody>
      </p:sp>
      <p:sp>
        <p:nvSpPr>
          <p:cNvPr id="9" name="Text Box 177"/>
          <p:cNvSpPr txBox="1">
            <a:spLocks noChangeArrowheads="1"/>
          </p:cNvSpPr>
          <p:nvPr/>
        </p:nvSpPr>
        <p:spPr bwMode="auto">
          <a:xfrm>
            <a:off x="1778356" y="6113076"/>
            <a:ext cx="5689378" cy="21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788" i="1" dirty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Smith JM et al. AIDS 2017, Burgess MJ et al. HIV AIDS 2015; </a:t>
            </a:r>
            <a:r>
              <a:rPr lang="de-CH" sz="788" i="1" dirty="0" err="1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Nachega</a:t>
            </a:r>
            <a:r>
              <a:rPr lang="de-CH" sz="788" i="1" dirty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 JB et al. AIDS 2012, www.hiv-druginteractions.org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867939"/>
              </p:ext>
            </p:extLst>
          </p:nvPr>
        </p:nvGraphicFramePr>
        <p:xfrm>
          <a:off x="742383" y="1349047"/>
          <a:ext cx="7613965" cy="4300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1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466"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 </a:t>
                      </a:r>
                      <a:r>
                        <a:rPr lang="de-CH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de-CH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61">
                <a:tc>
                  <a:txBody>
                    <a:bodyPr/>
                    <a:lstStyle/>
                    <a:p>
                      <a:r>
                        <a:rPr lang="de-CH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Corticosteroids</a:t>
                      </a:r>
                      <a:endParaRPr lang="de-CH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of Cushing</a:t>
                      </a:r>
                      <a:r>
                        <a:rPr lang="de-CH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syndrome.. Risk not just oral but inhaled, eye drops, injection, topical. </a:t>
                      </a:r>
                      <a:r>
                        <a:rPr lang="de-CH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Triamcinolone, budesonide, fluticasone, mometasone </a:t>
                      </a:r>
                      <a:r>
                        <a:rPr lang="de-CH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contra-indicated</a:t>
                      </a:r>
                      <a:r>
                        <a:rPr lang="de-CH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de-CH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36">
                <a:tc>
                  <a:txBody>
                    <a:bodyPr/>
                    <a:lstStyle/>
                    <a:p>
                      <a:r>
                        <a:rPr lang="de-CH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Antidepressants</a:t>
                      </a:r>
                      <a:endParaRPr lang="de-CH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Avoid tricyclics</a:t>
                      </a:r>
                      <a:r>
                        <a:rPr lang="de-CH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de-CH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  <a:r>
                        <a:rPr lang="de-CH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cause </a:t>
                      </a:r>
                      <a:r>
                        <a:rPr lang="de-CH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anticholinergic effects, sedation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692">
                <a:tc>
                  <a:txBody>
                    <a:bodyPr/>
                    <a:lstStyle/>
                    <a:p>
                      <a:r>
                        <a:rPr lang="de-CH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Benzodiazepines</a:t>
                      </a:r>
                      <a:endParaRPr lang="de-CH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Caution</a:t>
                      </a:r>
                      <a:r>
                        <a:rPr lang="de-CH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AEs increased . Use lowest dose for short duration. Midazolam, triazolam </a:t>
                      </a:r>
                      <a:r>
                        <a:rPr lang="de-CH" sz="12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contraindicated</a:t>
                      </a:r>
                      <a:r>
                        <a:rPr lang="de-CH" sz="12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de-CH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Chemotherapy</a:t>
                      </a:r>
                      <a:endParaRPr lang="de-CH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drugs</a:t>
                      </a:r>
                      <a:endParaRPr lang="de-CH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CH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risk of chemo related toxicities. </a:t>
                      </a:r>
                      <a:endParaRPr lang="de-CH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Anticoagulants;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 K antagonists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INR.  Dose adjustment may be required if switching from ritonavir to cobicistat</a:t>
                      </a:r>
                      <a:r>
                        <a:rPr lang="de-CH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de-CH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</a:t>
                      </a:r>
                      <a:r>
                        <a:rPr lang="de-CH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acting anticoagulant </a:t>
                      </a:r>
                      <a:r>
                        <a:rPr lang="de-CH" sz="900" b="1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(DOAC)</a:t>
                      </a:r>
                      <a:endParaRPr lang="de-CH" sz="9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 effect expected (limited data). Recommended</a:t>
                      </a:r>
                      <a:r>
                        <a:rPr lang="de-CH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de-CH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avoid with boosted regimens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Calcium channel blockers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CH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</a:t>
                      </a:r>
                      <a:r>
                        <a:rPr lang="de-CH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hypotensive effect.  Start with lowest dose and titrate.</a:t>
                      </a:r>
                      <a:endParaRPr lang="de-CH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CH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de-CH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ome</a:t>
                      </a:r>
                      <a:r>
                        <a:rPr lang="de-CH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statins increased. Simva-, lovastatin </a:t>
                      </a:r>
                      <a:r>
                        <a:rPr lang="de-CH" sz="12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contraindicated.</a:t>
                      </a:r>
                      <a:r>
                        <a:rPr lang="de-CH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Pitavastatin can be used.  Others – start with low dose and titrate.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40973" y="5775058"/>
            <a:ext cx="6720740" cy="323165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long term use of boosters – particularly in older patients</a:t>
            </a:r>
          </a:p>
        </p:txBody>
      </p:sp>
    </p:spTree>
    <p:extLst>
      <p:ext uri="{BB962C8B-B14F-4D97-AF65-F5344CB8AC3E}">
        <p14:creationId xmlns:p14="http://schemas.microsoft.com/office/powerpoint/2010/main" val="116963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561315" y="161728"/>
            <a:ext cx="813906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altLang="de-DE" sz="3200" b="1" dirty="0">
                <a:solidFill>
                  <a:srgbClr val="0099D2"/>
                </a:solidFill>
                <a:latin typeface="Arial" panose="020B0604020202020204" pitchFamily="34" charset="0"/>
                <a:cs typeface="Arial" pitchFamily="34" charset="0"/>
              </a:rPr>
              <a:t>Selected DDI for </a:t>
            </a:r>
            <a:r>
              <a:rPr lang="de-CH" altLang="de-DE" sz="3200" b="1" i="1" dirty="0">
                <a:solidFill>
                  <a:srgbClr val="0099D2"/>
                </a:solidFill>
                <a:latin typeface="Arial" panose="020B0604020202020204" pitchFamily="34" charset="0"/>
                <a:cs typeface="Arial" pitchFamily="34" charset="0"/>
              </a:rPr>
              <a:t>Integrase Inhibitors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altLang="de-DE" sz="3200" b="1" i="1" dirty="0">
                <a:solidFill>
                  <a:srgbClr val="0099D2"/>
                </a:solidFill>
                <a:latin typeface="Arial" panose="020B0604020202020204" pitchFamily="34" charset="0"/>
                <a:cs typeface="Arial" pitchFamily="34" charset="0"/>
              </a:rPr>
              <a:t> (RAL; DTG; EVG/c; BIC)</a:t>
            </a:r>
          </a:p>
        </p:txBody>
      </p:sp>
      <p:sp>
        <p:nvSpPr>
          <p:cNvPr id="9" name="Text Box 177"/>
          <p:cNvSpPr txBox="1">
            <a:spLocks noChangeArrowheads="1"/>
          </p:cNvSpPr>
          <p:nvPr/>
        </p:nvSpPr>
        <p:spPr bwMode="auto">
          <a:xfrm>
            <a:off x="1594980" y="6199892"/>
            <a:ext cx="5689378" cy="21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788" i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Smith JM et al. AIDS 2017, Burgess MJ et al. HIV AIDS 2015; </a:t>
            </a:r>
            <a:r>
              <a:rPr lang="de-CH" sz="788" i="1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Nachega</a:t>
            </a:r>
            <a:r>
              <a:rPr lang="de-CH" sz="788" i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JB et al. AIDS 2012, www.hiv-druginteractions.org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825411"/>
              </p:ext>
            </p:extLst>
          </p:nvPr>
        </p:nvGraphicFramePr>
        <p:xfrm>
          <a:off x="407407" y="1269974"/>
          <a:ext cx="8410668" cy="455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8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248">
                <a:tc>
                  <a:txBody>
                    <a:bodyPr/>
                    <a:lstStyle/>
                    <a:p>
                      <a:r>
                        <a:rPr lang="de-CH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 Class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334">
                <a:tc>
                  <a:txBody>
                    <a:bodyPr/>
                    <a:lstStyle/>
                    <a:p>
                      <a:r>
                        <a:rPr lang="de-CH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Cations</a:t>
                      </a:r>
                      <a:r>
                        <a:rPr lang="de-CH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de-CH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ie</a:t>
                      </a:r>
                    </a:p>
                    <a:p>
                      <a:r>
                        <a:rPr lang="de-CH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Antacids*, Calcium</a:t>
                      </a:r>
                    </a:p>
                    <a:p>
                      <a:r>
                        <a:rPr lang="de-CH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Iron</a:t>
                      </a:r>
                      <a:endParaRPr lang="de-CH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r>
                        <a:rPr lang="de-CH" sz="1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Integrase</a:t>
                      </a:r>
                      <a:r>
                        <a:rPr lang="de-CH" sz="14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inhibitors bind to divalent cations in the g.i.tract which limits absorption. </a:t>
                      </a:r>
                      <a:r>
                        <a:rPr lang="de-CH" sz="1400" b="1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decrease </a:t>
                      </a:r>
                      <a:r>
                        <a:rPr lang="de-CH" sz="14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exposure with potential risk of</a:t>
                      </a:r>
                    </a:p>
                    <a:p>
                      <a:r>
                        <a:rPr lang="de-CH" sz="14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failure. </a:t>
                      </a: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772">
                <a:tc>
                  <a:txBody>
                    <a:bodyPr/>
                    <a:lstStyle/>
                    <a:p>
                      <a:r>
                        <a:rPr lang="de-CH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Rifampicin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r>
                        <a:rPr lang="de-CH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Rifampicin</a:t>
                      </a:r>
                      <a:r>
                        <a:rPr lang="de-CH" sz="14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400" b="1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variably decreases</a:t>
                      </a:r>
                      <a:r>
                        <a:rPr lang="de-CH" sz="14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DTG, EVG, BIC, RAL exposure</a:t>
                      </a:r>
                      <a:r>
                        <a:rPr lang="de-CH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227">
                <a:tc>
                  <a:txBody>
                    <a:bodyPr/>
                    <a:lstStyle/>
                    <a:p>
                      <a:r>
                        <a:rPr lang="de-CH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Rifabutin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Rifabutin </a:t>
                      </a:r>
                      <a:r>
                        <a:rPr lang="de-CH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decreases</a:t>
                      </a:r>
                      <a:r>
                        <a:rPr lang="de-CH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EVG and BIC exposure but no clinically</a:t>
                      </a:r>
                    </a:p>
                    <a:p>
                      <a:r>
                        <a:rPr lang="de-CH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 effect on DTG or RAL</a:t>
                      </a:r>
                      <a:endParaRPr lang="de-CH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CH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0356">
                <a:tc>
                  <a:txBody>
                    <a:bodyPr/>
                    <a:lstStyle/>
                    <a:p>
                      <a:r>
                        <a:rPr lang="de-CH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Metformin</a:t>
                      </a: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r>
                        <a:rPr lang="de-CH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DTG, EVG/c, BIC</a:t>
                      </a:r>
                      <a:r>
                        <a:rPr lang="de-CH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variably increase </a:t>
                      </a:r>
                      <a:r>
                        <a:rPr lang="de-CH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metformin exposure (inhibits OCT2/MATE-1 in kidney).</a:t>
                      </a:r>
                    </a:p>
                    <a:p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RAL has </a:t>
                      </a:r>
                      <a:r>
                        <a:rPr lang="de-CH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effect</a:t>
                      </a:r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de-CH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de-CH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CH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No DDIs with most other antidiabetic</a:t>
                      </a:r>
                      <a:r>
                        <a:rPr lang="de-CH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drugs.</a:t>
                      </a:r>
                      <a:endParaRPr lang="de-CH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:a16="http://schemas.microsoft.com/office/drawing/2014/main" val="3587430970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916015" y="2213736"/>
            <a:ext cx="436281" cy="489858"/>
            <a:chOff x="94508" y="1989458"/>
            <a:chExt cx="1383508" cy="1122904"/>
          </a:xfrm>
        </p:grpSpPr>
        <p:pic>
          <p:nvPicPr>
            <p:cNvPr id="7" name="Picture 8" descr="http://missinglink.ucsf.edu/lm/ids_106_lowergi/lower%20gi/ASSETS/SmBowelAnat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2" t="34085" r="16325" b="15727"/>
            <a:stretch/>
          </p:blipFill>
          <p:spPr bwMode="auto">
            <a:xfrm>
              <a:off x="193523" y="1989458"/>
              <a:ext cx="1218994" cy="1115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7"/>
            <p:cNvSpPr/>
            <p:nvPr/>
          </p:nvSpPr>
          <p:spPr>
            <a:xfrm>
              <a:off x="1338081" y="2243470"/>
              <a:ext cx="139935" cy="438007"/>
            </a:xfrm>
            <a:custGeom>
              <a:avLst/>
              <a:gdLst>
                <a:gd name="connsiteX0" fmla="*/ 86682 w 139935"/>
                <a:gd name="connsiteY0" fmla="*/ 0 h 438007"/>
                <a:gd name="connsiteX1" fmla="*/ 65417 w 139935"/>
                <a:gd name="connsiteY1" fmla="*/ 53163 h 438007"/>
                <a:gd name="connsiteX2" fmla="*/ 22886 w 139935"/>
                <a:gd name="connsiteY2" fmla="*/ 127590 h 438007"/>
                <a:gd name="connsiteX3" fmla="*/ 1621 w 139935"/>
                <a:gd name="connsiteY3" fmla="*/ 255181 h 438007"/>
                <a:gd name="connsiteX4" fmla="*/ 12254 w 139935"/>
                <a:gd name="connsiteY4" fmla="*/ 372139 h 438007"/>
                <a:gd name="connsiteX5" fmla="*/ 97314 w 139935"/>
                <a:gd name="connsiteY5" fmla="*/ 435935 h 438007"/>
                <a:gd name="connsiteX6" fmla="*/ 139845 w 139935"/>
                <a:gd name="connsiteY6" fmla="*/ 297711 h 438007"/>
                <a:gd name="connsiteX7" fmla="*/ 107947 w 139935"/>
                <a:gd name="connsiteY7" fmla="*/ 116958 h 438007"/>
                <a:gd name="connsiteX8" fmla="*/ 86682 w 139935"/>
                <a:gd name="connsiteY8" fmla="*/ 53163 h 438007"/>
                <a:gd name="connsiteX9" fmla="*/ 86682 w 139935"/>
                <a:gd name="connsiteY9" fmla="*/ 0 h 43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935" h="438007">
                  <a:moveTo>
                    <a:pt x="86682" y="0"/>
                  </a:moveTo>
                  <a:cubicBezTo>
                    <a:pt x="81366" y="15949"/>
                    <a:pt x="76050" y="31898"/>
                    <a:pt x="65417" y="53163"/>
                  </a:cubicBezTo>
                  <a:cubicBezTo>
                    <a:pt x="54784" y="74428"/>
                    <a:pt x="33519" y="93920"/>
                    <a:pt x="22886" y="127590"/>
                  </a:cubicBezTo>
                  <a:cubicBezTo>
                    <a:pt x="12253" y="161260"/>
                    <a:pt x="3393" y="214423"/>
                    <a:pt x="1621" y="255181"/>
                  </a:cubicBezTo>
                  <a:cubicBezTo>
                    <a:pt x="-151" y="295939"/>
                    <a:pt x="-3695" y="342013"/>
                    <a:pt x="12254" y="372139"/>
                  </a:cubicBezTo>
                  <a:cubicBezTo>
                    <a:pt x="28203" y="402265"/>
                    <a:pt x="76049" y="448340"/>
                    <a:pt x="97314" y="435935"/>
                  </a:cubicBezTo>
                  <a:cubicBezTo>
                    <a:pt x="118579" y="423530"/>
                    <a:pt x="138073" y="350874"/>
                    <a:pt x="139845" y="297711"/>
                  </a:cubicBezTo>
                  <a:cubicBezTo>
                    <a:pt x="141617" y="244548"/>
                    <a:pt x="116807" y="157716"/>
                    <a:pt x="107947" y="116958"/>
                  </a:cubicBezTo>
                  <a:cubicBezTo>
                    <a:pt x="99087" y="76200"/>
                    <a:pt x="86682" y="53163"/>
                    <a:pt x="86682" y="53163"/>
                  </a:cubicBezTo>
                  <a:lnTo>
                    <a:pt x="8668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94508" y="2702628"/>
              <a:ext cx="480126" cy="409734"/>
            </a:xfrm>
            <a:custGeom>
              <a:avLst/>
              <a:gdLst>
                <a:gd name="connsiteX0" fmla="*/ 479650 w 480126"/>
                <a:gd name="connsiteY0" fmla="*/ 391446 h 409734"/>
                <a:gd name="connsiteX1" fmla="*/ 437120 w 480126"/>
                <a:gd name="connsiteY1" fmla="*/ 317019 h 409734"/>
                <a:gd name="connsiteX2" fmla="*/ 437120 w 480126"/>
                <a:gd name="connsiteY2" fmla="*/ 285121 h 409734"/>
                <a:gd name="connsiteX3" fmla="*/ 426487 w 480126"/>
                <a:gd name="connsiteY3" fmla="*/ 253223 h 409734"/>
                <a:gd name="connsiteX4" fmla="*/ 330794 w 480126"/>
                <a:gd name="connsiteY4" fmla="*/ 221325 h 409734"/>
                <a:gd name="connsiteX5" fmla="*/ 235101 w 480126"/>
                <a:gd name="connsiteY5" fmla="*/ 200060 h 409734"/>
                <a:gd name="connsiteX6" fmla="*/ 213836 w 480126"/>
                <a:gd name="connsiteY6" fmla="*/ 146898 h 409734"/>
                <a:gd name="connsiteX7" fmla="*/ 213836 w 480126"/>
                <a:gd name="connsiteY7" fmla="*/ 83102 h 409734"/>
                <a:gd name="connsiteX8" fmla="*/ 181939 w 480126"/>
                <a:gd name="connsiteY8" fmla="*/ 19307 h 409734"/>
                <a:gd name="connsiteX9" fmla="*/ 139408 w 480126"/>
                <a:gd name="connsiteY9" fmla="*/ 8674 h 409734"/>
                <a:gd name="connsiteX10" fmla="*/ 1185 w 480126"/>
                <a:gd name="connsiteY10" fmla="*/ 136265 h 409734"/>
                <a:gd name="connsiteX11" fmla="*/ 75613 w 480126"/>
                <a:gd name="connsiteY11" fmla="*/ 231958 h 409734"/>
                <a:gd name="connsiteX12" fmla="*/ 128776 w 480126"/>
                <a:gd name="connsiteY12" fmla="*/ 274488 h 409734"/>
                <a:gd name="connsiteX13" fmla="*/ 75613 w 480126"/>
                <a:gd name="connsiteY13" fmla="*/ 317019 h 409734"/>
                <a:gd name="connsiteX14" fmla="*/ 203204 w 480126"/>
                <a:gd name="connsiteY14" fmla="*/ 402079 h 409734"/>
                <a:gd name="connsiteX15" fmla="*/ 405222 w 480126"/>
                <a:gd name="connsiteY15" fmla="*/ 402079 h 409734"/>
                <a:gd name="connsiteX16" fmla="*/ 479650 w 480126"/>
                <a:gd name="connsiteY16" fmla="*/ 391446 h 40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0126" h="409734">
                  <a:moveTo>
                    <a:pt x="479650" y="391446"/>
                  </a:moveTo>
                  <a:cubicBezTo>
                    <a:pt x="484966" y="377269"/>
                    <a:pt x="444208" y="334740"/>
                    <a:pt x="437120" y="317019"/>
                  </a:cubicBezTo>
                  <a:cubicBezTo>
                    <a:pt x="430032" y="299298"/>
                    <a:pt x="438892" y="295754"/>
                    <a:pt x="437120" y="285121"/>
                  </a:cubicBezTo>
                  <a:cubicBezTo>
                    <a:pt x="435348" y="274488"/>
                    <a:pt x="444208" y="263856"/>
                    <a:pt x="426487" y="253223"/>
                  </a:cubicBezTo>
                  <a:cubicBezTo>
                    <a:pt x="408766" y="242590"/>
                    <a:pt x="362692" y="230185"/>
                    <a:pt x="330794" y="221325"/>
                  </a:cubicBezTo>
                  <a:cubicBezTo>
                    <a:pt x="298896" y="212465"/>
                    <a:pt x="254594" y="212464"/>
                    <a:pt x="235101" y="200060"/>
                  </a:cubicBezTo>
                  <a:cubicBezTo>
                    <a:pt x="215608" y="187656"/>
                    <a:pt x="217380" y="166391"/>
                    <a:pt x="213836" y="146898"/>
                  </a:cubicBezTo>
                  <a:cubicBezTo>
                    <a:pt x="210292" y="127405"/>
                    <a:pt x="219152" y="104367"/>
                    <a:pt x="213836" y="83102"/>
                  </a:cubicBezTo>
                  <a:cubicBezTo>
                    <a:pt x="208520" y="61837"/>
                    <a:pt x="194344" y="31712"/>
                    <a:pt x="181939" y="19307"/>
                  </a:cubicBezTo>
                  <a:cubicBezTo>
                    <a:pt x="169534" y="6902"/>
                    <a:pt x="169534" y="-10819"/>
                    <a:pt x="139408" y="8674"/>
                  </a:cubicBezTo>
                  <a:cubicBezTo>
                    <a:pt x="109282" y="28167"/>
                    <a:pt x="11817" y="99051"/>
                    <a:pt x="1185" y="136265"/>
                  </a:cubicBezTo>
                  <a:cubicBezTo>
                    <a:pt x="-9447" y="173479"/>
                    <a:pt x="54348" y="208921"/>
                    <a:pt x="75613" y="231958"/>
                  </a:cubicBezTo>
                  <a:cubicBezTo>
                    <a:pt x="96878" y="254995"/>
                    <a:pt x="128776" y="260311"/>
                    <a:pt x="128776" y="274488"/>
                  </a:cubicBezTo>
                  <a:cubicBezTo>
                    <a:pt x="128776" y="288665"/>
                    <a:pt x="63208" y="295754"/>
                    <a:pt x="75613" y="317019"/>
                  </a:cubicBezTo>
                  <a:cubicBezTo>
                    <a:pt x="88018" y="338284"/>
                    <a:pt x="148269" y="387902"/>
                    <a:pt x="203204" y="402079"/>
                  </a:cubicBezTo>
                  <a:cubicBezTo>
                    <a:pt x="258139" y="416256"/>
                    <a:pt x="357376" y="407395"/>
                    <a:pt x="405222" y="402079"/>
                  </a:cubicBezTo>
                  <a:cubicBezTo>
                    <a:pt x="453068" y="396763"/>
                    <a:pt x="474334" y="405623"/>
                    <a:pt x="479650" y="39144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35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368" y="4991361"/>
            <a:ext cx="275694" cy="59670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939478" y="3051000"/>
            <a:ext cx="525559" cy="503953"/>
            <a:chOff x="301620" y="3813234"/>
            <a:chExt cx="1314529" cy="907930"/>
          </a:xfrm>
        </p:grpSpPr>
        <p:pic>
          <p:nvPicPr>
            <p:cNvPr id="13" name="Picture 16" descr="http://medicinalmushroominfo.com/wp-content/uploads/2011/04/liver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1620" y="3813234"/>
              <a:ext cx="1314529" cy="865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78605" y="4603888"/>
              <a:ext cx="937544" cy="1172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904775" y="3818591"/>
            <a:ext cx="525559" cy="503953"/>
            <a:chOff x="301620" y="3813234"/>
            <a:chExt cx="1314529" cy="907930"/>
          </a:xfrm>
        </p:grpSpPr>
        <p:pic>
          <p:nvPicPr>
            <p:cNvPr id="16" name="Picture 16" descr="http://medicinalmushroominfo.com/wp-content/uploads/2011/04/liver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1620" y="3813234"/>
              <a:ext cx="1314529" cy="865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78605" y="4603888"/>
              <a:ext cx="937544" cy="1172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350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63380" y="5841624"/>
            <a:ext cx="6078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*NOT omeprazole or other Proton pump inhibitors or H2 blockers</a:t>
            </a:r>
          </a:p>
        </p:txBody>
      </p:sp>
    </p:spTree>
    <p:extLst>
      <p:ext uri="{BB962C8B-B14F-4D97-AF65-F5344CB8AC3E}">
        <p14:creationId xmlns:p14="http://schemas.microsoft.com/office/powerpoint/2010/main" val="344422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5347" y="202386"/>
            <a:ext cx="717034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0099D2"/>
                </a:solidFill>
                <a:latin typeface="Arial"/>
                <a:ea typeface="ＭＳ Ｐゴシック"/>
                <a:cs typeface="Arial" pitchFamily="34" charset="0"/>
              </a:rPr>
              <a:t>4. The </a:t>
            </a:r>
            <a:r>
              <a:rPr lang="en-GB" sz="3200" b="1" u="sng" dirty="0">
                <a:solidFill>
                  <a:srgbClr val="0099D2"/>
                </a:solidFill>
                <a:latin typeface="Arial"/>
                <a:ea typeface="ＭＳ Ｐゴシック"/>
                <a:cs typeface="Arial" pitchFamily="34" charset="0"/>
              </a:rPr>
              <a:t>Prescribers:</a:t>
            </a:r>
            <a:r>
              <a:rPr lang="en-GB" sz="3200" b="1" dirty="0">
                <a:solidFill>
                  <a:srgbClr val="0099D2"/>
                </a:solidFill>
                <a:latin typeface="Arial"/>
                <a:ea typeface="ＭＳ Ｐゴシック"/>
                <a:cs typeface="Arial" pitchFamily="34" charset="0"/>
              </a:rPr>
              <a:t> help is at hand!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100" b="1" i="1">
                <a:solidFill>
                  <a:srgbClr val="0099D2"/>
                </a:solidFill>
                <a:latin typeface="Arial"/>
                <a:ea typeface="ＭＳ Ｐゴシック"/>
                <a:cs typeface="Arial" pitchFamily="34" charset="0"/>
              </a:rPr>
              <a:t>www.hiv-druginteractions.org</a:t>
            </a:r>
            <a:endParaRPr lang="en-GB" sz="2100" b="1" i="1" dirty="0">
              <a:solidFill>
                <a:srgbClr val="0099D2"/>
              </a:solidFill>
              <a:latin typeface="Arial"/>
              <a:ea typeface="ＭＳ Ｐゴシック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69" y="1171630"/>
            <a:ext cx="6916848" cy="508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39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315" y="457812"/>
            <a:ext cx="8120957" cy="685800"/>
          </a:xfrm>
        </p:spPr>
        <p:txBody>
          <a:bodyPr/>
          <a:lstStyle/>
          <a:p>
            <a:pPr algn="ctr"/>
            <a:r>
              <a:rPr lang="en-GB" sz="2800" b="1" dirty="0">
                <a:solidFill>
                  <a:srgbClr val="0099D2"/>
                </a:solidFill>
              </a:rPr>
              <a:t>Key ARVs by Interaction Classification (Green, Amber/Yellow, Red) in Liverpool Database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50959938"/>
              </p:ext>
            </p:extLst>
          </p:nvPr>
        </p:nvGraphicFramePr>
        <p:xfrm>
          <a:off x="1339913" y="1749155"/>
          <a:ext cx="2259979" cy="1895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826294384"/>
              </p:ext>
            </p:extLst>
          </p:nvPr>
        </p:nvGraphicFramePr>
        <p:xfrm>
          <a:off x="3437874" y="1715901"/>
          <a:ext cx="2356343" cy="192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060762125"/>
              </p:ext>
            </p:extLst>
          </p:nvPr>
        </p:nvGraphicFramePr>
        <p:xfrm>
          <a:off x="5598115" y="1715901"/>
          <a:ext cx="2033956" cy="192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4090190922"/>
              </p:ext>
            </p:extLst>
          </p:nvPr>
        </p:nvGraphicFramePr>
        <p:xfrm>
          <a:off x="1385645" y="3678278"/>
          <a:ext cx="2430272" cy="1964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94414640"/>
              </p:ext>
            </p:extLst>
          </p:nvPr>
        </p:nvGraphicFramePr>
        <p:xfrm>
          <a:off x="3313568" y="3678278"/>
          <a:ext cx="2392558" cy="1964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2275790139"/>
              </p:ext>
            </p:extLst>
          </p:nvPr>
        </p:nvGraphicFramePr>
        <p:xfrm>
          <a:off x="5382091" y="3678278"/>
          <a:ext cx="2538282" cy="1964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240320" y="6041633"/>
            <a:ext cx="677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  <a:cs typeface="Arial" pitchFamily="34" charset="0"/>
              </a:rPr>
              <a:t>Note: Data from ~700 co-meds (excluding ARV-ARV interactions) </a:t>
            </a:r>
            <a:r>
              <a:rPr lang="en-GB" sz="1200">
                <a:solidFill>
                  <a:srgbClr val="000000"/>
                </a:solidFill>
                <a:cs typeface="Arial" pitchFamily="34" charset="0"/>
              </a:rPr>
              <a:t>in </a:t>
            </a:r>
            <a:r>
              <a:rPr lang="en-GB" sz="1200">
                <a:solidFill>
                  <a:srgbClr val="000000"/>
                </a:solidFill>
                <a:cs typeface="Arial" pitchFamily="34" charset="0"/>
                <a:hlinkClick r:id="rId9"/>
              </a:rPr>
              <a:t>www.hiv-druginteractions.org</a:t>
            </a:r>
            <a:endParaRPr lang="en-GB" sz="1200" dirty="0">
              <a:solidFill>
                <a:srgbClr val="000000"/>
              </a:solidFill>
              <a:cs typeface="Arial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57351" y="2726922"/>
            <a:ext cx="3508717" cy="507831"/>
            <a:chOff x="932232" y="2492896"/>
            <a:chExt cx="4431856" cy="677108"/>
          </a:xfrm>
        </p:grpSpPr>
        <p:sp>
          <p:nvSpPr>
            <p:cNvPr id="3" name="Rectangle 2"/>
            <p:cNvSpPr/>
            <p:nvPr/>
          </p:nvSpPr>
          <p:spPr bwMode="auto">
            <a:xfrm>
              <a:off x="932232" y="2492896"/>
              <a:ext cx="439248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257175" indent="-257175" defTabSz="685800" fontAlgn="base">
                <a:spcBef>
                  <a:spcPct val="20000"/>
                </a:spcBef>
                <a:spcAft>
                  <a:spcPct val="0"/>
                </a:spcAft>
              </a:pPr>
              <a:endParaRPr lang="en-GB" sz="135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15616" y="2492896"/>
              <a:ext cx="42484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350" dirty="0">
                  <a:solidFill>
                    <a:srgbClr val="000000"/>
                  </a:solidFill>
                  <a:cs typeface="Arial" pitchFamily="34" charset="0"/>
                </a:rPr>
                <a:t>Some differences between RTV &amp; COBI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79712" y="4725144"/>
            <a:ext cx="5292588" cy="324036"/>
            <a:chOff x="1115616" y="5157192"/>
            <a:chExt cx="7056784" cy="432048"/>
          </a:xfrm>
        </p:grpSpPr>
        <p:sp>
          <p:nvSpPr>
            <p:cNvPr id="7" name="Rectangle 6"/>
            <p:cNvSpPr/>
            <p:nvPr/>
          </p:nvSpPr>
          <p:spPr bwMode="auto">
            <a:xfrm>
              <a:off x="1115616" y="5157192"/>
              <a:ext cx="7056784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257175" indent="-257175" defTabSz="685800" fontAlgn="base">
                <a:spcBef>
                  <a:spcPct val="20000"/>
                </a:spcBef>
                <a:spcAft>
                  <a:spcPct val="0"/>
                </a:spcAft>
              </a:pPr>
              <a:endParaRPr lang="en-GB" sz="135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87624" y="5157192"/>
              <a:ext cx="698477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350" dirty="0">
                  <a:solidFill>
                    <a:srgbClr val="000000"/>
                  </a:solidFill>
                  <a:cs typeface="Arial" pitchFamily="34" charset="0"/>
                </a:rPr>
                <a:t>Differences between the Integrase Inhibitors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23453" y="1221293"/>
            <a:ext cx="75596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sz="1350" dirty="0">
                <a:solidFill>
                  <a:srgbClr val="00B050"/>
                </a:solidFill>
                <a:cs typeface="Arial" pitchFamily="34" charset="0"/>
              </a:rPr>
              <a:t>Green: No interaction; </a:t>
            </a:r>
            <a:r>
              <a:rPr lang="en-GB" sz="1350" dirty="0">
                <a:solidFill>
                  <a:srgbClr val="FFC000"/>
                </a:solidFill>
                <a:cs typeface="Arial" pitchFamily="34" charset="0"/>
              </a:rPr>
              <a:t> Amber: Caution; </a:t>
            </a:r>
            <a:r>
              <a:rPr lang="en-GB" sz="1350" dirty="0">
                <a:solidFill>
                  <a:srgbClr val="FF0000"/>
                </a:solidFill>
                <a:cs typeface="Arial" pitchFamily="34" charset="0"/>
              </a:rPr>
              <a:t>Red: Contraindicated/not recommended </a:t>
            </a:r>
            <a:endParaRPr lang="en-GB" sz="1350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0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54E1B5-DB5A-4809-9AF3-CC0734FAA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88" t="54821" r="28214" b="-1"/>
          <a:stretch/>
        </p:blipFill>
        <p:spPr>
          <a:xfrm>
            <a:off x="801549" y="1288189"/>
            <a:ext cx="7563853" cy="48763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66623"/>
            <a:ext cx="9065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99D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MixPanel</a:t>
            </a:r>
            <a:r>
              <a:rPr lang="en-US" sz="2800" b="1" dirty="0">
                <a:solidFill>
                  <a:srgbClr val="0099D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: Top Global Co-Med Searches for ART 2017 </a:t>
            </a:r>
            <a:endParaRPr lang="en-GB" sz="2800" dirty="0">
              <a:solidFill>
                <a:srgbClr val="0099D2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07374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4_Blank Presentation">
  <a:themeElements>
    <a:clrScheme name="Blank Presentation 13">
      <a:dk1>
        <a:srgbClr val="000000"/>
      </a:dk1>
      <a:lt1>
        <a:srgbClr val="FFFFFF"/>
      </a:lt1>
      <a:dk2>
        <a:srgbClr val="9567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9567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6059</TotalTime>
  <Words>776</Words>
  <Application>Microsoft Office PowerPoint</Application>
  <PresentationFormat>On-screen Show (4:3)</PresentationFormat>
  <Paragraphs>139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Raleway</vt:lpstr>
      <vt:lpstr>Roboto</vt:lpstr>
      <vt:lpstr>Verdana</vt:lpstr>
      <vt:lpstr>Wingdings</vt:lpstr>
      <vt:lpstr>AIDS 2016_Template</vt:lpstr>
      <vt:lpstr>4_Blank Presentation</vt:lpstr>
      <vt:lpstr>Basic principles of DDIs with ARVs: an introduction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ARVs by Interaction Classification (Green, Amber/Yellow, Red) in Liverpool Database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Katie</cp:lastModifiedBy>
  <cp:revision>43</cp:revision>
  <cp:lastPrinted>2017-01-16T15:31:13Z</cp:lastPrinted>
  <dcterms:created xsi:type="dcterms:W3CDTF">2017-01-13T09:09:35Z</dcterms:created>
  <dcterms:modified xsi:type="dcterms:W3CDTF">2018-07-25T10:05:58Z</dcterms:modified>
</cp:coreProperties>
</file>